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7" r:id="rId1"/>
  </p:sldMasterIdLst>
  <p:sldIdLst>
    <p:sldId id="257" r:id="rId2"/>
    <p:sldId id="259" r:id="rId3"/>
    <p:sldId id="263" r:id="rId4"/>
    <p:sldId id="264" r:id="rId5"/>
    <p:sldId id="266" r:id="rId6"/>
    <p:sldId id="262" r:id="rId7"/>
    <p:sldId id="265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>
        <p:scale>
          <a:sx n="100" d="100"/>
          <a:sy n="100" d="100"/>
        </p:scale>
        <p:origin x="14" y="-6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10/23/2022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501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10/23/2022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839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10/23/2022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3835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10/23/2022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6725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10/23/2022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889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10/23/2022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8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10/23/2022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466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10/23/2022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82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10/23/2022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5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10/23/2022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433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10/23/2022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602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10/23/2022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793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10/23/2022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338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8403365A-41DE-4EC0-A64E-FDEA65112A6F}" type="datetimeFigureOut">
              <a:rPr lang="en-US" smtClean="0"/>
              <a:t>10/23/2022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788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8403365A-41DE-4EC0-A64E-FDEA65112A6F}" type="datetimeFigureOut">
              <a:rPr lang="en-US" smtClean="0"/>
              <a:t>10/23/2022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33964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28" r:id="rId1"/>
    <p:sldLayoutId id="2147483829" r:id="rId2"/>
    <p:sldLayoutId id="2147483830" r:id="rId3"/>
    <p:sldLayoutId id="2147483831" r:id="rId4"/>
    <p:sldLayoutId id="2147483832" r:id="rId5"/>
    <p:sldLayoutId id="2147483833" r:id="rId6"/>
    <p:sldLayoutId id="2147483834" r:id="rId7"/>
    <p:sldLayoutId id="2147483835" r:id="rId8"/>
    <p:sldLayoutId id="2147483836" r:id="rId9"/>
    <p:sldLayoutId id="2147483837" r:id="rId10"/>
    <p:sldLayoutId id="2147483838" r:id="rId11"/>
    <p:sldLayoutId id="2147483839" r:id="rId12"/>
    <p:sldLayoutId id="2147483840" r:id="rId13"/>
    <p:sldLayoutId id="2147483841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4642" y="798879"/>
            <a:ext cx="10571998" cy="97045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dirty="0">
                <a:solidFill>
                  <a:schemeClr val="bg1"/>
                </a:solidFill>
              </a:rPr>
              <a:t>6</a:t>
            </a:r>
            <a:r>
              <a:rPr lang="en-US" sz="6000" baseline="30000" dirty="0">
                <a:solidFill>
                  <a:schemeClr val="bg1"/>
                </a:solidFill>
              </a:rPr>
              <a:t>th</a:t>
            </a:r>
            <a:r>
              <a:rPr lang="en-US" sz="6000" dirty="0">
                <a:solidFill>
                  <a:schemeClr val="bg1"/>
                </a:solidFill>
              </a:rPr>
              <a:t> Grade ELA</a:t>
            </a:r>
            <a:br>
              <a:rPr lang="en-US" sz="6000" dirty="0">
                <a:solidFill>
                  <a:schemeClr val="bg1"/>
                </a:solidFill>
              </a:rPr>
            </a:br>
            <a:r>
              <a:rPr lang="en-US" sz="6000" dirty="0">
                <a:solidFill>
                  <a:schemeClr val="bg1"/>
                </a:solidFill>
              </a:rPr>
              <a:t>Ms. Ellis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28336"/>
            <a:ext cx="11929402" cy="503655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/>
              <a:t>WAG October 24 – 28</a:t>
            </a:r>
            <a:endParaRPr lang="en-US" sz="4000" dirty="0"/>
          </a:p>
          <a:p>
            <a:pPr marL="0" indent="0" algn="ctr">
              <a:buNone/>
            </a:pPr>
            <a:r>
              <a:rPr lang="en-US" sz="3200" dirty="0"/>
              <a:t>HARD COPIES OF ALL WORKSHEETS PROVIDED BY TEACHER</a:t>
            </a:r>
          </a:p>
        </p:txBody>
      </p:sp>
    </p:spTree>
    <p:extLst>
      <p:ext uri="{BB962C8B-B14F-4D97-AF65-F5344CB8AC3E}">
        <p14:creationId xmlns:p14="http://schemas.microsoft.com/office/powerpoint/2010/main" val="33221284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6369" y="1961667"/>
            <a:ext cx="10886209" cy="48363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u="sng" dirty="0"/>
              <a:t>Standard of the Week:</a:t>
            </a:r>
          </a:p>
          <a:p>
            <a:pPr marL="0" indent="0">
              <a:buNone/>
            </a:pPr>
            <a:r>
              <a:rPr lang="en-US" b="1" dirty="0"/>
              <a:t>ELAGSE6W2: </a:t>
            </a:r>
            <a:r>
              <a:rPr lang="en-US" dirty="0"/>
              <a:t>Write informative/explanatory texts to examine a topic and convey ideas, concepts, and information through the selection, organization, and analysis of relevant content.</a:t>
            </a:r>
          </a:p>
          <a:p>
            <a:pPr marL="0" indent="0">
              <a:buNone/>
            </a:pPr>
            <a:r>
              <a:rPr lang="en-US" b="1" dirty="0"/>
              <a:t>ELAGSE6W4: </a:t>
            </a:r>
            <a:r>
              <a:rPr lang="en-US" dirty="0"/>
              <a:t>Produce clear and coherent writing in which the development, organization, and style are appropriate to task, purpose, and audience. </a:t>
            </a:r>
          </a:p>
          <a:p>
            <a:pPr marL="0" indent="0">
              <a:buNone/>
            </a:pPr>
            <a:r>
              <a:rPr lang="en-US" b="1" dirty="0"/>
              <a:t>ELAGSE6W5: </a:t>
            </a:r>
            <a:r>
              <a:rPr lang="en-US" dirty="0"/>
              <a:t>With some guidance and support from peers and adults, develop and strengthen writing as needed by planning, revising, editing, rewriting, or trying a new approach. </a:t>
            </a:r>
          </a:p>
          <a:p>
            <a:pPr marL="0" indent="0">
              <a:buNone/>
            </a:pPr>
            <a:endParaRPr lang="en-US" b="1" u="sng" dirty="0"/>
          </a:p>
          <a:p>
            <a:pPr marL="0" indent="0">
              <a:buNone/>
            </a:pPr>
            <a:r>
              <a:rPr lang="en-US" b="1" u="sng" dirty="0"/>
              <a:t>Learning Targets:</a:t>
            </a:r>
          </a:p>
          <a:p>
            <a:r>
              <a:rPr lang="en-US" dirty="0"/>
              <a:t>The student will be able to compose a paragraph that answers the question to a specific prompt.</a:t>
            </a:r>
          </a:p>
          <a:p>
            <a:r>
              <a:rPr lang="en-US" sz="1800" dirty="0"/>
              <a:t>Students will review writing/grammar elements: types of sentences, word choice, punctuation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36104"/>
            <a:ext cx="10515600" cy="1325563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Standard(s)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/>
              <a:t>Craft and Structure</a:t>
            </a:r>
            <a:br>
              <a:rPr lang="en-US" sz="4000" b="1" dirty="0"/>
            </a:b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56375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Monday Oct 24, 2022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10F8A4AD-4D28-4613-9F01-6257C61342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1877" y="1944210"/>
            <a:ext cx="10554574" cy="5082466"/>
          </a:xfrm>
        </p:spPr>
        <p:txBody>
          <a:bodyPr>
            <a:normAutofit fontScale="25000" lnSpcReduction="20000"/>
          </a:bodyPr>
          <a:lstStyle/>
          <a:p>
            <a:pPr marL="137160" indent="0">
              <a:buNone/>
            </a:pPr>
            <a:r>
              <a:rPr lang="en-US" sz="4000" b="1" dirty="0"/>
              <a:t>Warm Up: </a:t>
            </a:r>
          </a:p>
          <a:p>
            <a:pPr marL="422910" indent="-285750"/>
            <a:r>
              <a:rPr lang="en-US" sz="4000" b="1" dirty="0"/>
              <a:t>Students will review the Essential Question – “The New Kid” page 154 and Detail Chart page 156</a:t>
            </a:r>
          </a:p>
          <a:p>
            <a:pPr marL="137160" indent="0">
              <a:buNone/>
            </a:pPr>
            <a:endParaRPr lang="en-US" sz="4000" b="1" dirty="0"/>
          </a:p>
          <a:p>
            <a:pPr marL="137160" indent="0">
              <a:buNone/>
            </a:pPr>
            <a:r>
              <a:rPr lang="en-US" sz="4000" b="1" dirty="0"/>
              <a:t>Opening:</a:t>
            </a:r>
          </a:p>
          <a:p>
            <a:pPr marL="137160" indent="0">
              <a:buNone/>
            </a:pPr>
            <a:r>
              <a:rPr lang="en-US" sz="4000" b="1" dirty="0"/>
              <a:t>Students will silently review their respective written answers to the Essential Question – “The New Kid” page 154</a:t>
            </a:r>
          </a:p>
          <a:p>
            <a:pPr marL="137160" indent="0">
              <a:buNone/>
            </a:pPr>
            <a:endParaRPr lang="en-US" sz="4000" b="1" dirty="0"/>
          </a:p>
          <a:p>
            <a:pPr marL="137160" indent="0">
              <a:buNone/>
            </a:pPr>
            <a:r>
              <a:rPr lang="en-US" sz="4000" b="1" dirty="0"/>
              <a:t>Group Instruction: </a:t>
            </a:r>
          </a:p>
          <a:p>
            <a:pPr marL="137160" indent="0">
              <a:buNone/>
            </a:pPr>
            <a:r>
              <a:rPr lang="en-US" sz="4000" b="1" dirty="0"/>
              <a:t>Students will review provided format for paragraph: </a:t>
            </a:r>
          </a:p>
          <a:p>
            <a:pPr marL="137160" indent="0">
              <a:buNone/>
            </a:pPr>
            <a:r>
              <a:rPr lang="en-US" sz="4000" b="1" dirty="0"/>
              <a:t>Claim</a:t>
            </a:r>
          </a:p>
          <a:p>
            <a:pPr marL="137160" indent="0">
              <a:buNone/>
            </a:pPr>
            <a:r>
              <a:rPr lang="en-US" sz="4000" b="1" dirty="0"/>
              <a:t>Example 1</a:t>
            </a:r>
          </a:p>
          <a:p>
            <a:pPr marL="137160" indent="0">
              <a:buNone/>
            </a:pPr>
            <a:r>
              <a:rPr lang="en-US" sz="4000" b="1" dirty="0"/>
              <a:t>Example 2</a:t>
            </a:r>
          </a:p>
          <a:p>
            <a:pPr marL="137160" indent="0">
              <a:buNone/>
            </a:pPr>
            <a:r>
              <a:rPr lang="en-US" sz="4000" b="1" dirty="0"/>
              <a:t>Example 3</a:t>
            </a:r>
          </a:p>
          <a:p>
            <a:pPr marL="137160" indent="0">
              <a:buNone/>
            </a:pPr>
            <a:r>
              <a:rPr lang="en-US" sz="4000" b="1" dirty="0"/>
              <a:t>Closing sentence</a:t>
            </a:r>
          </a:p>
          <a:p>
            <a:pPr marL="137160" indent="0">
              <a:buNone/>
            </a:pPr>
            <a:endParaRPr lang="en-US" sz="4000" b="1" dirty="0"/>
          </a:p>
          <a:p>
            <a:pPr marL="137160" indent="0">
              <a:buNone/>
            </a:pPr>
            <a:r>
              <a:rPr lang="en-US" sz="4000" b="1" dirty="0"/>
              <a:t>Individual Practice:</a:t>
            </a:r>
          </a:p>
          <a:p>
            <a:pPr marL="137160" indent="0">
              <a:buNone/>
            </a:pPr>
            <a:r>
              <a:rPr lang="en-US" sz="4000" b="1" dirty="0"/>
              <a:t>Students will finish writing their responses to essential question in provided format for paragraph: </a:t>
            </a:r>
          </a:p>
          <a:p>
            <a:pPr marL="137160" indent="0">
              <a:buNone/>
            </a:pPr>
            <a:endParaRPr lang="en-US" sz="4000" b="1" dirty="0"/>
          </a:p>
          <a:p>
            <a:pPr marL="137160" indent="0">
              <a:buNone/>
            </a:pPr>
            <a:r>
              <a:rPr lang="en-US" sz="4000" b="1" dirty="0"/>
              <a:t>Group Practice:</a:t>
            </a:r>
          </a:p>
          <a:p>
            <a:pPr marL="137160" indent="0">
              <a:buNone/>
            </a:pPr>
            <a:r>
              <a:rPr lang="en-US" sz="4000" b="1" dirty="0"/>
              <a:t>N/A</a:t>
            </a:r>
          </a:p>
          <a:p>
            <a:pPr marL="137160" indent="0">
              <a:buNone/>
            </a:pPr>
            <a:endParaRPr lang="en-US" sz="4000" b="1" dirty="0"/>
          </a:p>
          <a:p>
            <a:pPr marL="137160" indent="0">
              <a:buNone/>
            </a:pPr>
            <a:r>
              <a:rPr lang="en-US" sz="4000" b="1" dirty="0"/>
              <a:t>Closers: </a:t>
            </a:r>
          </a:p>
          <a:p>
            <a:pPr marL="137160" indent="0">
              <a:buNone/>
            </a:pPr>
            <a:r>
              <a:rPr lang="en-US" sz="4000" b="1" dirty="0"/>
              <a:t>Students will share their answers to the Essential Question</a:t>
            </a:r>
          </a:p>
          <a:p>
            <a:pPr marL="13716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27203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Tuesday Oct 25, 2022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F1C15287-D87F-4922-A5A6-078BFEC7C5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1934817"/>
            <a:ext cx="10554574" cy="4923183"/>
          </a:xfrm>
        </p:spPr>
        <p:txBody>
          <a:bodyPr>
            <a:normAutofit fontScale="62500" lnSpcReduction="20000"/>
          </a:bodyPr>
          <a:lstStyle/>
          <a:p>
            <a:pPr marL="137160" indent="0">
              <a:buNone/>
            </a:pPr>
            <a:r>
              <a:rPr lang="en-US" sz="2200" b="1" dirty="0"/>
              <a:t>Warm Up: </a:t>
            </a:r>
          </a:p>
          <a:p>
            <a:pPr marL="422910" indent="-285750"/>
            <a:r>
              <a:rPr lang="en-US" sz="2200" b="1" dirty="0"/>
              <a:t>Assist students with defining the terms  independent and dependent clauses (provide several examples)</a:t>
            </a:r>
          </a:p>
          <a:p>
            <a:pPr marL="137160" indent="0">
              <a:buNone/>
            </a:pPr>
            <a:endParaRPr lang="en-US" sz="2200" b="1" dirty="0"/>
          </a:p>
          <a:p>
            <a:pPr marL="137160" indent="0">
              <a:buNone/>
            </a:pPr>
            <a:r>
              <a:rPr lang="en-US" sz="2200" b="1" dirty="0"/>
              <a:t>Opening:</a:t>
            </a:r>
          </a:p>
          <a:p>
            <a:pPr marL="422910" indent="-285750"/>
            <a:r>
              <a:rPr lang="en-US" sz="2400" b="1" dirty="0"/>
              <a:t>Review terms simple, compound, complex, and compound-complex</a:t>
            </a:r>
            <a:endParaRPr lang="en-US" sz="2200" b="1" dirty="0"/>
          </a:p>
          <a:p>
            <a:pPr marL="137160" indent="0">
              <a:buNone/>
            </a:pPr>
            <a:endParaRPr lang="en-US" sz="2200" b="1" dirty="0"/>
          </a:p>
          <a:p>
            <a:pPr marL="137160" indent="0">
              <a:buNone/>
            </a:pPr>
            <a:r>
              <a:rPr lang="en-US" sz="2200" b="1" dirty="0"/>
              <a:t>Group Instruction: </a:t>
            </a:r>
            <a:endParaRPr lang="en-US" sz="2000" b="1" dirty="0"/>
          </a:p>
          <a:p>
            <a:pPr marL="480060"/>
            <a:r>
              <a:rPr lang="en-US" sz="2000" b="1" dirty="0"/>
              <a:t>Provide several examples of simple, compound, complex, and compound-complex sentences</a:t>
            </a:r>
          </a:p>
          <a:p>
            <a:pPr marL="137160" indent="0">
              <a:buNone/>
            </a:pPr>
            <a:endParaRPr lang="en-US" sz="2200" b="1" dirty="0"/>
          </a:p>
          <a:p>
            <a:pPr marL="137160" indent="0">
              <a:buNone/>
            </a:pPr>
            <a:r>
              <a:rPr lang="en-US" sz="2200" b="1" dirty="0"/>
              <a:t>Guided Practice:</a:t>
            </a:r>
          </a:p>
          <a:p>
            <a:pPr marL="137160" indent="0">
              <a:buNone/>
            </a:pPr>
            <a:r>
              <a:rPr lang="en-US" sz="2400" b="1" dirty="0"/>
              <a:t>Students will practice composing simple, compound, complex, and compound-complex sentences</a:t>
            </a:r>
          </a:p>
          <a:p>
            <a:pPr marL="137160" indent="0">
              <a:buNone/>
            </a:pPr>
            <a:endParaRPr lang="en-US" sz="2200" b="1" dirty="0"/>
          </a:p>
          <a:p>
            <a:pPr marL="137160" indent="0">
              <a:buNone/>
            </a:pPr>
            <a:r>
              <a:rPr lang="en-US" sz="2200" b="1" dirty="0"/>
              <a:t>Small Group Practice:</a:t>
            </a:r>
          </a:p>
          <a:p>
            <a:pPr marL="137160" indent="0">
              <a:buNone/>
            </a:pPr>
            <a:r>
              <a:rPr lang="en-US" sz="2200" b="1" dirty="0"/>
              <a:t>Peer editing of sentences. </a:t>
            </a:r>
          </a:p>
          <a:p>
            <a:pPr marL="137160" indent="0">
              <a:buNone/>
            </a:pPr>
            <a:endParaRPr lang="en-US" sz="2200" b="1" dirty="0"/>
          </a:p>
          <a:p>
            <a:pPr marL="137160" indent="0">
              <a:buNone/>
            </a:pPr>
            <a:r>
              <a:rPr lang="en-US" sz="2200" b="1" dirty="0"/>
              <a:t>Closers: </a:t>
            </a:r>
          </a:p>
          <a:p>
            <a:pPr marL="137160" indent="0">
              <a:buNone/>
            </a:pPr>
            <a:r>
              <a:rPr lang="en-US" sz="2200" b="1" dirty="0"/>
              <a:t>Students will share  what they have learned about editing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56094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Wednesday Oct 26, 2022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75C082B4-1E65-4785-A9EB-469848FA53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7868" y="1934817"/>
            <a:ext cx="10565418" cy="4923183"/>
          </a:xfrm>
        </p:spPr>
        <p:txBody>
          <a:bodyPr>
            <a:normAutofit fontScale="55000" lnSpcReduction="20000"/>
          </a:bodyPr>
          <a:lstStyle/>
          <a:p>
            <a:pPr marL="137160" indent="0">
              <a:buNone/>
            </a:pPr>
            <a:r>
              <a:rPr lang="en-US" sz="2200" b="1" dirty="0"/>
              <a:t>Warm Up: </a:t>
            </a:r>
          </a:p>
          <a:p>
            <a:pPr marL="422910" indent="-285750"/>
            <a:r>
              <a:rPr lang="en-US" sz="2200" b="1" dirty="0"/>
              <a:t>Students will list the major types of punctuation and their uses. </a:t>
            </a:r>
          </a:p>
          <a:p>
            <a:pPr marL="137160" indent="0">
              <a:buNone/>
            </a:pPr>
            <a:endParaRPr lang="en-US" sz="2200" b="1" dirty="0"/>
          </a:p>
          <a:p>
            <a:pPr marL="137160" indent="0">
              <a:buNone/>
            </a:pPr>
            <a:r>
              <a:rPr lang="en-US" sz="2200" b="1" dirty="0"/>
              <a:t>Opening:</a:t>
            </a:r>
          </a:p>
          <a:p>
            <a:pPr marL="422910" indent="-285750"/>
            <a:r>
              <a:rPr lang="en-US" sz="2200" b="1" dirty="0"/>
              <a:t>Students will list the importance of using punctuation when writing sentences. </a:t>
            </a:r>
          </a:p>
          <a:p>
            <a:pPr marL="137160" indent="0">
              <a:buNone/>
            </a:pPr>
            <a:endParaRPr lang="en-US" sz="2200" b="1" dirty="0"/>
          </a:p>
          <a:p>
            <a:pPr marL="137160" indent="0">
              <a:buNone/>
            </a:pPr>
            <a:r>
              <a:rPr lang="en-US" sz="2200" b="1" dirty="0"/>
              <a:t>Group Instruction: </a:t>
            </a:r>
          </a:p>
          <a:p>
            <a:pPr marL="422910" indent="-285750"/>
            <a:r>
              <a:rPr lang="en-US" sz="2200" b="1" dirty="0"/>
              <a:t>Outline review revising and editing techniques. </a:t>
            </a:r>
          </a:p>
          <a:p>
            <a:pPr marL="137160" indent="0">
              <a:buNone/>
            </a:pPr>
            <a:endParaRPr lang="en-US" sz="2200" b="1" dirty="0"/>
          </a:p>
          <a:p>
            <a:pPr marL="137160" indent="0">
              <a:buNone/>
            </a:pPr>
            <a:r>
              <a:rPr lang="en-US" sz="2200" b="1" dirty="0"/>
              <a:t>Guided Practice:</a:t>
            </a:r>
          </a:p>
          <a:p>
            <a:pPr marL="422910" indent="-285750"/>
            <a:r>
              <a:rPr lang="en-US" sz="2200" b="1" dirty="0"/>
              <a:t>Students will discuss the advantages of revising their written works. </a:t>
            </a:r>
          </a:p>
          <a:p>
            <a:pPr marL="137160" indent="0">
              <a:buNone/>
            </a:pPr>
            <a:endParaRPr lang="en-US" sz="2200" b="1" dirty="0"/>
          </a:p>
          <a:p>
            <a:pPr marL="137160" indent="0">
              <a:buNone/>
            </a:pPr>
            <a:r>
              <a:rPr lang="en-US" sz="2200" b="1" dirty="0"/>
              <a:t>Individual Practice:</a:t>
            </a:r>
          </a:p>
          <a:p>
            <a:pPr marL="137160" indent="0">
              <a:buNone/>
            </a:pPr>
            <a:r>
              <a:rPr lang="en-US" sz="2200" b="1" dirty="0"/>
              <a:t>Students will edit and revise their paragraphs: Check paragraph and detail chart for complete sentences, word choice, and punctuation.</a:t>
            </a:r>
          </a:p>
          <a:p>
            <a:pPr marL="137160" indent="0">
              <a:buNone/>
            </a:pPr>
            <a:endParaRPr lang="en-US" sz="2200" b="1" dirty="0"/>
          </a:p>
          <a:p>
            <a:pPr marL="137160" indent="0">
              <a:buNone/>
            </a:pPr>
            <a:r>
              <a:rPr lang="en-US" sz="2200" b="1" dirty="0"/>
              <a:t>Closers: </a:t>
            </a:r>
          </a:p>
          <a:p>
            <a:pPr marL="137160" indent="0">
              <a:buNone/>
            </a:pPr>
            <a:r>
              <a:rPr lang="en-US" sz="2200" b="1" dirty="0"/>
              <a:t>Students will submit final edit of Essential Question, Assessment Questions, and Detail Chart ( pages 154-156)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41415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Thursday Oct 27, 2022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886C8096-15EA-489F-BF05-32782DC7DF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1934817"/>
            <a:ext cx="10554574" cy="4923183"/>
          </a:xfrm>
        </p:spPr>
        <p:txBody>
          <a:bodyPr>
            <a:normAutofit fontScale="55000" lnSpcReduction="20000"/>
          </a:bodyPr>
          <a:lstStyle/>
          <a:p>
            <a:pPr marL="137160" indent="0">
              <a:buNone/>
            </a:pPr>
            <a:r>
              <a:rPr lang="en-US" sz="2200" b="1" dirty="0"/>
              <a:t>Warm Up: </a:t>
            </a:r>
          </a:p>
          <a:p>
            <a:pPr marL="422910" indent="-285750"/>
            <a:r>
              <a:rPr lang="en-US" sz="2200" b="1" dirty="0"/>
              <a:t>Review general strategies for reading comprehension with students. </a:t>
            </a:r>
          </a:p>
          <a:p>
            <a:pPr marL="137160" indent="0">
              <a:buNone/>
            </a:pPr>
            <a:endParaRPr lang="en-US" sz="2200" b="1" dirty="0"/>
          </a:p>
          <a:p>
            <a:pPr marL="137160" indent="0">
              <a:buNone/>
            </a:pPr>
            <a:r>
              <a:rPr lang="en-US" sz="2200" b="1" dirty="0"/>
              <a:t>Opening:</a:t>
            </a:r>
          </a:p>
          <a:p>
            <a:pPr marL="422910" indent="-285750"/>
            <a:r>
              <a:rPr lang="en-US" sz="2200" b="1" dirty="0"/>
              <a:t>Students will list the reading comprehension and recall skills they will use when reading text</a:t>
            </a:r>
          </a:p>
          <a:p>
            <a:pPr marL="137160" indent="0">
              <a:buNone/>
            </a:pPr>
            <a:endParaRPr lang="en-US" sz="2200" b="1" dirty="0"/>
          </a:p>
          <a:p>
            <a:pPr marL="137160" indent="0">
              <a:buNone/>
            </a:pPr>
            <a:r>
              <a:rPr lang="en-US" sz="2200" b="1" dirty="0"/>
              <a:t>Group Instruction: </a:t>
            </a:r>
          </a:p>
          <a:p>
            <a:pPr marL="480060"/>
            <a:r>
              <a:rPr lang="en-US" sz="2200" b="1" dirty="0"/>
              <a:t>“The New Kid” – preview the book: Title Page, back page, dedication page</a:t>
            </a:r>
          </a:p>
          <a:p>
            <a:pPr marL="480060"/>
            <a:r>
              <a:rPr lang="en-US" sz="2200" b="1" dirty="0"/>
              <a:t>“The New Kid” – Chapters 1-3 </a:t>
            </a:r>
          </a:p>
          <a:p>
            <a:pPr marL="137160" indent="0">
              <a:buNone/>
            </a:pPr>
            <a:r>
              <a:rPr lang="en-US" sz="2200" b="1" dirty="0"/>
              <a:t>student led reading</a:t>
            </a:r>
          </a:p>
          <a:p>
            <a:pPr marL="137160" indent="0">
              <a:buNone/>
            </a:pPr>
            <a:endParaRPr lang="en-US" sz="2200" b="1" dirty="0"/>
          </a:p>
          <a:p>
            <a:pPr marL="137160" indent="0">
              <a:buNone/>
            </a:pPr>
            <a:r>
              <a:rPr lang="en-US" sz="2200" b="1" dirty="0"/>
              <a:t>Guided Practice:</a:t>
            </a:r>
          </a:p>
          <a:p>
            <a:pPr marL="480060"/>
            <a:r>
              <a:rPr lang="en-US" sz="2200" b="1" dirty="0"/>
              <a:t>Help students implement critical reading skills to analyze text. </a:t>
            </a:r>
          </a:p>
          <a:p>
            <a:pPr marL="137160" indent="0">
              <a:buNone/>
            </a:pPr>
            <a:endParaRPr lang="en-US" sz="2200" b="1" dirty="0"/>
          </a:p>
          <a:p>
            <a:pPr marL="137160" indent="0">
              <a:buNone/>
            </a:pPr>
            <a:r>
              <a:rPr lang="en-US" sz="2200" b="1" dirty="0"/>
              <a:t>Individual Practice:</a:t>
            </a:r>
          </a:p>
          <a:p>
            <a:pPr marL="137160" indent="0">
              <a:buNone/>
            </a:pPr>
            <a:r>
              <a:rPr lang="en-US" sz="2200" b="1" dirty="0"/>
              <a:t>Take notes while reading text; analyze plot, style, characters, setting, and theme</a:t>
            </a:r>
          </a:p>
          <a:p>
            <a:pPr marL="137160" indent="0">
              <a:buNone/>
            </a:pPr>
            <a:endParaRPr lang="en-US" sz="2200" b="1" dirty="0"/>
          </a:p>
          <a:p>
            <a:pPr marL="137160" indent="0">
              <a:buNone/>
            </a:pPr>
            <a:r>
              <a:rPr lang="en-US" sz="2200" b="1" dirty="0"/>
              <a:t>Closers: </a:t>
            </a:r>
          </a:p>
          <a:p>
            <a:pPr marL="137160" indent="0">
              <a:buNone/>
            </a:pPr>
            <a:r>
              <a:rPr lang="en-US" sz="2200" b="1" dirty="0"/>
              <a:t>Students will share  “Takeaway” from today’s reading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059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Friday Oct 28, 2022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E175D380-B335-489A-AA49-124C7B4AC9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1877" y="1944210"/>
            <a:ext cx="10554574" cy="5082466"/>
          </a:xfrm>
        </p:spPr>
        <p:txBody>
          <a:bodyPr>
            <a:normAutofit fontScale="32500" lnSpcReduction="20000"/>
          </a:bodyPr>
          <a:lstStyle/>
          <a:p>
            <a:pPr marL="137160" indent="0">
              <a:buNone/>
            </a:pPr>
            <a:r>
              <a:rPr lang="en-US" sz="4000" b="1" dirty="0"/>
              <a:t>Warm Up: </a:t>
            </a:r>
          </a:p>
          <a:p>
            <a:pPr marL="422910" indent="-285750"/>
            <a:r>
              <a:rPr lang="en-US" sz="4000" b="1" dirty="0"/>
              <a:t>Students will prepare for test</a:t>
            </a:r>
          </a:p>
          <a:p>
            <a:pPr marL="137160" indent="0">
              <a:buNone/>
            </a:pPr>
            <a:endParaRPr lang="en-US" sz="4000" b="1" dirty="0"/>
          </a:p>
          <a:p>
            <a:pPr marL="137160" indent="0">
              <a:buNone/>
            </a:pPr>
            <a:r>
              <a:rPr lang="en-US" sz="4000" b="1" dirty="0"/>
              <a:t>Opening:</a:t>
            </a:r>
          </a:p>
          <a:p>
            <a:pPr marL="137160" indent="0">
              <a:buNone/>
            </a:pPr>
            <a:r>
              <a:rPr lang="en-US" sz="4000" b="1" dirty="0"/>
              <a:t>Review plot, theme, conflicts, central idea, and text structure of the excerpt in “The New Kid”</a:t>
            </a:r>
          </a:p>
          <a:p>
            <a:pPr marL="137160" indent="0">
              <a:buNone/>
            </a:pPr>
            <a:endParaRPr lang="en-US" sz="4000" b="1" dirty="0"/>
          </a:p>
          <a:p>
            <a:pPr marL="137160" indent="0">
              <a:buNone/>
            </a:pPr>
            <a:r>
              <a:rPr lang="en-US" sz="4000" b="1" dirty="0"/>
              <a:t>Group Instruction: </a:t>
            </a:r>
          </a:p>
          <a:p>
            <a:pPr marL="137160" indent="0">
              <a:buNone/>
            </a:pPr>
            <a:r>
              <a:rPr lang="en-US" sz="4000" b="1" dirty="0"/>
              <a:t>Review test directions</a:t>
            </a:r>
          </a:p>
          <a:p>
            <a:pPr marL="137160" indent="0">
              <a:buNone/>
            </a:pPr>
            <a:endParaRPr lang="en-US" sz="4000" b="1" dirty="0"/>
          </a:p>
          <a:p>
            <a:pPr marL="137160" indent="0">
              <a:buNone/>
            </a:pPr>
            <a:r>
              <a:rPr lang="en-US" sz="4000" b="1" dirty="0"/>
              <a:t>Individual Practice:</a:t>
            </a:r>
          </a:p>
          <a:p>
            <a:pPr marL="137160" indent="0">
              <a:buNone/>
            </a:pPr>
            <a:r>
              <a:rPr lang="en-US" sz="4000" b="1" dirty="0"/>
              <a:t>Students will complete test in allotted time </a:t>
            </a:r>
          </a:p>
          <a:p>
            <a:pPr marL="137160" indent="0">
              <a:buNone/>
            </a:pPr>
            <a:endParaRPr lang="en-US" sz="4000" b="1" dirty="0"/>
          </a:p>
          <a:p>
            <a:pPr marL="137160" indent="0">
              <a:buNone/>
            </a:pPr>
            <a:r>
              <a:rPr lang="en-US" sz="4000" b="1" dirty="0"/>
              <a:t>Independent /Group Practice:</a:t>
            </a:r>
          </a:p>
          <a:p>
            <a:pPr marL="137160" indent="0">
              <a:buNone/>
            </a:pPr>
            <a:r>
              <a:rPr lang="en-US" sz="4000" b="1" dirty="0"/>
              <a:t>N/A</a:t>
            </a:r>
          </a:p>
          <a:p>
            <a:pPr marL="137160" indent="0">
              <a:buNone/>
            </a:pPr>
            <a:endParaRPr lang="en-US" sz="4000" b="1" dirty="0"/>
          </a:p>
          <a:p>
            <a:pPr marL="137160" indent="0">
              <a:buNone/>
            </a:pPr>
            <a:r>
              <a:rPr lang="en-US" sz="4000" b="1" dirty="0"/>
              <a:t>Closers: </a:t>
            </a:r>
          </a:p>
          <a:p>
            <a:pPr marL="137160" indent="0">
              <a:buNone/>
            </a:pPr>
            <a:r>
              <a:rPr lang="en-US" sz="4000" b="1" dirty="0"/>
              <a:t>N/A</a:t>
            </a:r>
          </a:p>
          <a:p>
            <a:pPr marL="13716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56221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5050</TotalTime>
  <Words>633</Words>
  <Application>Microsoft Office PowerPoint</Application>
  <PresentationFormat>Widescreen</PresentationFormat>
  <Paragraphs>109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Century Gothic</vt:lpstr>
      <vt:lpstr>Wingdings 2</vt:lpstr>
      <vt:lpstr>Quotable</vt:lpstr>
      <vt:lpstr>6th Grade ELA Ms. Ellis</vt:lpstr>
      <vt:lpstr>Standard(s) Craft and Structure </vt:lpstr>
      <vt:lpstr>Monday Oct 24, 2022</vt:lpstr>
      <vt:lpstr>Tuesday Oct 25, 2022</vt:lpstr>
      <vt:lpstr>Wednesday Oct 26, 2022</vt:lpstr>
      <vt:lpstr>Thursday Oct 27, 2022</vt:lpstr>
      <vt:lpstr>Friday Oct 28, 2022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6th Grade Math</dc:title>
  <dc:creator>Terrell, Jennifer</dc:creator>
  <cp:lastModifiedBy>Ellis, Amarra</cp:lastModifiedBy>
  <cp:revision>68</cp:revision>
  <cp:lastPrinted>2019-08-11T01:51:35Z</cp:lastPrinted>
  <dcterms:created xsi:type="dcterms:W3CDTF">2018-08-24T15:10:25Z</dcterms:created>
  <dcterms:modified xsi:type="dcterms:W3CDTF">2022-10-24T01:59:11Z</dcterms:modified>
</cp:coreProperties>
</file>